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315" r:id="rId3"/>
    <p:sldId id="283" r:id="rId4"/>
    <p:sldId id="316" r:id="rId5"/>
    <p:sldId id="317" r:id="rId6"/>
    <p:sldId id="314" r:id="rId7"/>
    <p:sldId id="318" r:id="rId8"/>
    <p:sldId id="321" r:id="rId9"/>
    <p:sldId id="320" r:id="rId10"/>
    <p:sldId id="319" r:id="rId11"/>
    <p:sldId id="322" r:id="rId12"/>
    <p:sldId id="258" r:id="rId13"/>
    <p:sldId id="335" r:id="rId14"/>
    <p:sldId id="285" r:id="rId15"/>
    <p:sldId id="323" r:id="rId16"/>
    <p:sldId id="324" r:id="rId17"/>
    <p:sldId id="330" r:id="rId18"/>
    <p:sldId id="325" r:id="rId19"/>
    <p:sldId id="331" r:id="rId20"/>
    <p:sldId id="326" r:id="rId21"/>
    <p:sldId id="334" r:id="rId22"/>
    <p:sldId id="327" r:id="rId23"/>
    <p:sldId id="333" r:id="rId24"/>
    <p:sldId id="329" r:id="rId25"/>
    <p:sldId id="332" r:id="rId26"/>
    <p:sldId id="281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682"/>
    <p:restoredTop sz="94677"/>
  </p:normalViewPr>
  <p:slideViewPr>
    <p:cSldViewPr snapToGrid="0" snapToObjects="1">
      <p:cViewPr varScale="1">
        <p:scale>
          <a:sx n="73" d="100"/>
          <a:sy n="73" d="100"/>
        </p:scale>
        <p:origin x="1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745663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3762.pdf" TargetMode="External"/><Relationship Id="rId2" Type="http://schemas.openxmlformats.org/officeDocument/2006/relationships/hyperlink" Target="https://arxiv.org/pdf/1802.05365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ala/" TargetMode="External"/><Relationship Id="rId5" Type="http://schemas.openxmlformats.org/officeDocument/2006/relationships/hyperlink" Target="https://d4mucfpksywv.cloudfront.net/better-language-models/language_models_are_unsupervised_multitask_learners.pdf" TargetMode="External"/><Relationship Id="rId4" Type="http://schemas.openxmlformats.org/officeDocument/2006/relationships/hyperlink" Target="https://arxiv.org/pdf/1810.04805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833119" y="1122362"/>
            <a:ext cx="3200401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zh-CN" altLang="en-US" sz="4100" b="1" dirty="0"/>
              <a:t>题目</a:t>
            </a:r>
            <a:r>
              <a:rPr lang="en-US" altLang="zh-CN" sz="4100" b="1" dirty="0"/>
              <a:t/>
            </a:r>
            <a:br>
              <a:rPr lang="en-US" altLang="zh-CN" sz="4100" b="1" dirty="0"/>
            </a:br>
            <a:r>
              <a:rPr dirty="0"/>
              <a:t>Lesson-0</a:t>
            </a:r>
            <a:r>
              <a:rPr lang="en-US" dirty="0"/>
              <a:t>8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李老师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2019.</a:t>
            </a:r>
            <a:r>
              <a:rPr lang="en-US" altLang="zh-CN" dirty="0"/>
              <a:t>11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2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3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4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5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6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10515600" cy="1325563"/>
          </a:xfrm>
        </p:spPr>
        <p:txBody>
          <a:bodyPr/>
          <a:lstStyle/>
          <a:p>
            <a:r>
              <a:rPr lang="en-US" dirty="0"/>
              <a:t>Attention mechanism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978" y="1325563"/>
            <a:ext cx="6578022" cy="50863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729" y="-106823"/>
            <a:ext cx="10515600" cy="1325563"/>
          </a:xfrm>
        </p:spPr>
        <p:txBody>
          <a:bodyPr/>
          <a:lstStyle/>
          <a:p>
            <a:r>
              <a:rPr lang="en-US" dirty="0"/>
              <a:t>Attention mechanism(step by step)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7300134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Contextualized word representation</a:t>
            </a:r>
            <a:br>
              <a:rPr lang="en-US" dirty="0"/>
            </a:b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477" y="18255"/>
            <a:ext cx="10515600" cy="1325563"/>
          </a:xfrm>
        </p:spPr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343818"/>
            <a:ext cx="12192000" cy="4351338"/>
          </a:xfrm>
        </p:spPr>
        <p:txBody>
          <a:bodyPr>
            <a:normAutofit/>
          </a:bodyPr>
          <a:lstStyle/>
          <a:p>
            <a:r>
              <a:rPr lang="en-US" sz="1600" dirty="0" err="1"/>
              <a:t>ELMo</a:t>
            </a:r>
            <a:r>
              <a:rPr lang="en-US" sz="1600" dirty="0"/>
              <a:t> paper: </a:t>
            </a:r>
            <a:r>
              <a:rPr lang="en-US" sz="1600" dirty="0">
                <a:hlinkClick r:id="rId2"/>
              </a:rPr>
              <a:t>https://arxiv.org/pdf/1802.05365.pdf</a:t>
            </a:r>
            <a:endParaRPr lang="en-US" sz="1600" dirty="0"/>
          </a:p>
          <a:p>
            <a:r>
              <a:rPr lang="en-US" sz="1600" dirty="0"/>
              <a:t>Transformer paper: </a:t>
            </a:r>
            <a:r>
              <a:rPr lang="en-US" sz="1600" dirty="0">
                <a:hlinkClick r:id="rId3"/>
              </a:rPr>
              <a:t>https://arxiv.org/pdf/1706.03762.pdf</a:t>
            </a:r>
            <a:endParaRPr lang="en-US" sz="1600" dirty="0"/>
          </a:p>
          <a:p>
            <a:r>
              <a:rPr lang="en-US" sz="1600" dirty="0"/>
              <a:t>Bert paper: </a:t>
            </a:r>
            <a:r>
              <a:rPr lang="en-US" sz="1600" dirty="0">
                <a:hlinkClick r:id="rId4"/>
              </a:rPr>
              <a:t>https://arxiv.org/pdf/1810.04805.pdf</a:t>
            </a:r>
            <a:endParaRPr lang="en-US" sz="1600" dirty="0"/>
          </a:p>
          <a:p>
            <a:r>
              <a:rPr lang="en-US" sz="1600" dirty="0"/>
              <a:t>GPT paper: https://s3-us-west-2.amazonaws.com/</a:t>
            </a:r>
            <a:r>
              <a:rPr lang="en-US" sz="1600" dirty="0" err="1"/>
              <a:t>openai</a:t>
            </a:r>
            <a:r>
              <a:rPr lang="en-US" sz="1600" dirty="0"/>
              <a:t>-assets/research-covers/language-unsupervised/</a:t>
            </a:r>
            <a:r>
              <a:rPr lang="en-US" sz="1600" dirty="0" err="1"/>
              <a:t>language_understanding_paper.pdf</a:t>
            </a:r>
            <a:endParaRPr lang="en-US" sz="1600" dirty="0"/>
          </a:p>
          <a:p>
            <a:r>
              <a:rPr lang="en-US" sz="1600" dirty="0"/>
              <a:t>GPT2 paper: </a:t>
            </a:r>
            <a:r>
              <a:rPr lang="en-US" sz="1600" dirty="0">
                <a:hlinkClick r:id="rId5"/>
              </a:rPr>
              <a:t>https://d4mucfpksywv.cloudfront.net/better-language-models/language_models_are_unsupervised_multitask_learners.pdf</a:t>
            </a:r>
            <a:endParaRPr lang="en-US" sz="1600" dirty="0"/>
          </a:p>
          <a:p>
            <a:r>
              <a:rPr lang="en-US" sz="1600" dirty="0"/>
              <a:t>Blog: </a:t>
            </a:r>
            <a:r>
              <a:rPr lang="en-US" sz="1600" dirty="0">
                <a:hlinkClick r:id="rId6"/>
              </a:rPr>
              <a:t>https://</a:t>
            </a:r>
            <a:r>
              <a:rPr lang="en-US" sz="1600" dirty="0" err="1">
                <a:hlinkClick r:id="rId6"/>
              </a:rPr>
              <a:t>jala</a:t>
            </a:r>
            <a:r>
              <a:rPr lang="en-US" sz="1600" dirty="0" err="1"/>
              <a:t>mmar.github.io</a:t>
            </a:r>
            <a:endParaRPr lang="en-US" sz="1600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Why contextualized word representation.</a:t>
            </a:r>
            <a:endParaRPr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1135624" y="2308123"/>
            <a:ext cx="640080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Sentence 1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: I must go to the bank and change some money.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35624" y="2990675"/>
            <a:ext cx="640080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Sentence 2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: We pushed the boat off from the rive bank.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0047" y="4001294"/>
            <a:ext cx="5796443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Two “bank” have completely different meaning.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Howeve</a:t>
            </a:r>
            <a:r>
              <a:rPr lang="en-US" sz="2000" dirty="0"/>
              <a:t>r there is only one representation for ”bank”.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8" name="Picture 7" descr="A picture containing drawing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944" y="2273300"/>
            <a:ext cx="3041781" cy="42195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0047" y="5338916"/>
            <a:ext cx="579644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How do we solve this problem ?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717" y="0"/>
            <a:ext cx="10515600" cy="1325563"/>
          </a:xfrm>
        </p:spPr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language model</a:t>
            </a:r>
          </a:p>
        </p:txBody>
      </p:sp>
      <p:pic>
        <p:nvPicPr>
          <p:cNvPr id="7" name="Picture 6" descr="A picture containing clock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90" y="1193012"/>
            <a:ext cx="6876845" cy="373455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17" y="5296277"/>
            <a:ext cx="6464300" cy="127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717" y="0"/>
            <a:ext cx="10515600" cy="1325563"/>
          </a:xfrm>
        </p:spPr>
        <p:txBody>
          <a:bodyPr/>
          <a:lstStyle/>
          <a:p>
            <a:r>
              <a:rPr lang="en-US" dirty="0"/>
              <a:t>Attention is all your need. (Transformer)</a:t>
            </a:r>
          </a:p>
        </p:txBody>
      </p:sp>
      <p:pic>
        <p:nvPicPr>
          <p:cNvPr id="4" name="Picture 3" descr="A screenshot of a cell phon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8" y="1104336"/>
            <a:ext cx="3965809" cy="55324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(Encoder)</a:t>
            </a:r>
          </a:p>
        </p:txBody>
      </p:sp>
      <p:pic>
        <p:nvPicPr>
          <p:cNvPr id="4" name="Picture 3" descr="A screenshot of a cell phon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81" y="1690688"/>
            <a:ext cx="5114336" cy="460149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717" y="0"/>
            <a:ext cx="10515600" cy="1325563"/>
          </a:xfrm>
        </p:spPr>
        <p:txBody>
          <a:bodyPr/>
          <a:lstStyle/>
          <a:p>
            <a:r>
              <a:rPr lang="en-US" dirty="0"/>
              <a:t>Self-Attention in detail</a:t>
            </a:r>
          </a:p>
        </p:txBody>
      </p:sp>
      <p:pic>
        <p:nvPicPr>
          <p:cNvPr id="6" name="Picture 5" descr="A close up of a map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8" y="1976283"/>
            <a:ext cx="6997790" cy="397100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Transformer(Decoder)</a:t>
            </a:r>
          </a:p>
        </p:txBody>
      </p:sp>
      <p:pic>
        <p:nvPicPr>
          <p:cNvPr id="5" name="Picture 4" descr="A screenshot of a cell phon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824392" cy="466224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overview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26680"/>
            <a:ext cx="10733690" cy="460610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81000"/>
              </a:lnSpc>
              <a:buNone/>
            </a:pPr>
            <a:r>
              <a:rPr lang="en-US" altLang="zh-CN" sz="3200" b="1" dirty="0"/>
              <a:t>Sequence to sequence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Encoder decoder architecture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Seq2Seq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Greedy search and beam search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Attention mechanism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altLang="zh-CN" b="1" dirty="0"/>
              <a:t>Contextualized word representation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altLang="zh-CN" dirty="0"/>
              <a:t>From word embedding to </a:t>
            </a:r>
            <a:r>
              <a:rPr lang="en-US" altLang="zh-CN" dirty="0" err="1"/>
              <a:t>ELMo</a:t>
            </a:r>
            <a:endParaRPr lang="en-US" altLang="zh-CN" dirty="0"/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Transformer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GPT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Bert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GPT2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717" y="0"/>
            <a:ext cx="10515600" cy="1325563"/>
          </a:xfrm>
        </p:spPr>
        <p:txBody>
          <a:bodyPr/>
          <a:lstStyle/>
          <a:p>
            <a:r>
              <a:rPr lang="en-US" dirty="0"/>
              <a:t>GPT</a:t>
            </a:r>
          </a:p>
        </p:txBody>
      </p:sp>
      <p:pic>
        <p:nvPicPr>
          <p:cNvPr id="6" name="Picture 5" descr="A screenshot of a cell phon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83" y="1368016"/>
            <a:ext cx="8977717" cy="3816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319" y="0"/>
            <a:ext cx="10515600" cy="1325563"/>
          </a:xfrm>
        </p:spPr>
        <p:txBody>
          <a:bodyPr/>
          <a:lstStyle/>
          <a:p>
            <a:r>
              <a:rPr lang="en-US" dirty="0"/>
              <a:t>Masked self-attention</a:t>
            </a:r>
          </a:p>
        </p:txBody>
      </p:sp>
      <p:pic>
        <p:nvPicPr>
          <p:cNvPr id="5" name="Picture 4" descr="A screenshot of a cell phon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4" y="2110010"/>
            <a:ext cx="7533463" cy="26379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213" y="-239558"/>
            <a:ext cx="10515600" cy="1325563"/>
          </a:xfrm>
        </p:spPr>
        <p:txBody>
          <a:bodyPr/>
          <a:lstStyle/>
          <a:p>
            <a:r>
              <a:rPr lang="en-US" dirty="0"/>
              <a:t>Bert</a:t>
            </a:r>
          </a:p>
        </p:txBody>
      </p:sp>
      <p:pic>
        <p:nvPicPr>
          <p:cNvPr id="5" name="Picture 4" descr="A screenshot of a cell phon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2" y="1504335"/>
            <a:ext cx="5320621" cy="412584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57" y="1152373"/>
            <a:ext cx="5194300" cy="4686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975" y="173396"/>
            <a:ext cx="10515600" cy="1325563"/>
          </a:xfrm>
        </p:spPr>
        <p:txBody>
          <a:bodyPr/>
          <a:lstStyle/>
          <a:p>
            <a:r>
              <a:rPr lang="en-US" dirty="0"/>
              <a:t>How to use Bert in other NLP tasks.</a:t>
            </a:r>
          </a:p>
        </p:txBody>
      </p:sp>
      <p:pic>
        <p:nvPicPr>
          <p:cNvPr id="5" name="Picture 4" descr="A screenshot of a cell phon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25" y="1281857"/>
            <a:ext cx="5578258" cy="529592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980" y="0"/>
            <a:ext cx="10515600" cy="1325563"/>
          </a:xfrm>
        </p:spPr>
        <p:txBody>
          <a:bodyPr/>
          <a:lstStyle/>
          <a:p>
            <a:r>
              <a:rPr lang="en-US" dirty="0"/>
              <a:t>From GPT to GPT2 (More parameters, more data)</a:t>
            </a:r>
          </a:p>
        </p:txBody>
      </p:sp>
      <p:pic>
        <p:nvPicPr>
          <p:cNvPr id="4" name="Picture 3" descr="A close up of a sig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99" y="2165407"/>
            <a:ext cx="9500829" cy="35450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</a:p>
        </p:txBody>
      </p:sp>
      <p:pic>
        <p:nvPicPr>
          <p:cNvPr id="5" name="Picture 4" descr="A picture containing screenshot, clock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7" y="1868898"/>
            <a:ext cx="11825204" cy="312020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rcRect t="30341"/>
          <a:stretch>
            <a:fillRect/>
          </a:stretch>
        </p:blipFill>
        <p:spPr>
          <a:xfrm>
            <a:off x="0" y="304809"/>
            <a:ext cx="12192000" cy="6857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0" name="Freeform 5"/>
          <p:cNvSpPr/>
          <p:nvPr/>
        </p:nvSpPr>
        <p:spPr>
          <a:xfrm flipH="1">
            <a:off x="0" y="998174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  <a:endParaRPr/>
          </a:p>
        </p:txBody>
      </p:sp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906516" y="2226355"/>
            <a:ext cx="4204139" cy="1342755"/>
          </a:xfrm>
          <a:prstGeom prst="rect">
            <a:avLst/>
          </a:prstGeom>
        </p:spPr>
        <p:txBody>
          <a:bodyPr/>
          <a:lstStyle/>
          <a:p>
            <a:pPr algn="ctr">
              <a:defRPr sz="2800">
                <a:solidFill>
                  <a:srgbClr val="C00000"/>
                </a:solidFill>
              </a:defRPr>
            </a:pPr>
            <a:r>
              <a:rPr lang="en-US" altLang="zh-CN" dirty="0"/>
              <a:t>Thanks for your attending</a:t>
            </a:r>
            <a:endParaRPr dirty="0"/>
          </a:p>
        </p:txBody>
      </p:sp>
      <p:sp>
        <p:nvSpPr>
          <p:cNvPr id="262" name="Straight Connector 10"/>
          <p:cNvSpPr/>
          <p:nvPr/>
        </p:nvSpPr>
        <p:spPr>
          <a:xfrm>
            <a:off x="2287050" y="3337138"/>
            <a:ext cx="935421" cy="1"/>
          </a:xfrm>
          <a:prstGeom prst="line">
            <a:avLst/>
          </a:prstGeom>
          <a:ln w="25400" cap="sq">
            <a:solidFill>
              <a:srgbClr val="2626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Encoder decoder architecture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958645" y="1828800"/>
            <a:ext cx="5338916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/>
              <a:t>The idea of encoder-decoder architecture comes from data compression. 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4" name="Picture 3" descr="A picture containing drawing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53" y="2674796"/>
            <a:ext cx="4737100" cy="2933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encoder-decoder(autoencoder) architecture</a:t>
            </a:r>
          </a:p>
        </p:txBody>
      </p:sp>
      <p:pic>
        <p:nvPicPr>
          <p:cNvPr id="11" name="Picture 10" descr="A close up of a map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59" y="1820386"/>
            <a:ext cx="6342981" cy="503761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applications of </a:t>
            </a:r>
            <a:r>
              <a:rPr lang="en-US" dirty="0" err="1"/>
              <a:t>cnn</a:t>
            </a:r>
            <a:r>
              <a:rPr lang="en-US" dirty="0"/>
              <a:t> based autoencoder</a:t>
            </a:r>
          </a:p>
        </p:txBody>
      </p:sp>
      <p:pic>
        <p:nvPicPr>
          <p:cNvPr id="6" name="Picture 5" descr="A close up of a sig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13" y="1295400"/>
            <a:ext cx="9017000" cy="2133600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77" y="3762375"/>
            <a:ext cx="8991600" cy="2730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543232" y="19925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Sequence to sequence</a:t>
            </a:r>
            <a:endParaRPr dirty="0"/>
          </a:p>
        </p:txBody>
      </p:sp>
      <p:pic>
        <p:nvPicPr>
          <p:cNvPr id="1025" name="Picture 1" descr="x &#10;encoder &#10;network &#10;encoder &#10;vector &#10;decoder &#10;network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31" y="1524819"/>
            <a:ext cx="8078429" cy="274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7171"/>
            <a:ext cx="10515600" cy="1325563"/>
          </a:xfrm>
        </p:spPr>
        <p:txBody>
          <a:bodyPr/>
          <a:lstStyle/>
          <a:p>
            <a:r>
              <a:rPr lang="en-US" dirty="0"/>
              <a:t>Sequence to sequence( an example of MT with greedy search)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4623" y="1395271"/>
            <a:ext cx="4159045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English:  I like playing basketball.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dirty="0"/>
              <a:t>Chinese: </a:t>
            </a:r>
            <a:r>
              <a:rPr lang="zh-CN" altLang="en-US" dirty="0"/>
              <a:t>我喜欢打篮球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75247" y="3007117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68361" y="3007117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76377" y="3007117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63736" y="3013711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30487" y="3005557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23017" y="3007117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30131" y="3013711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522853" y="3014432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16" name="Straight Arrow Connector 15"/>
          <p:cNvCxnSpPr>
            <a:stCxn id="9" idx="3"/>
            <a:endCxn id="24" idx="3"/>
          </p:cNvCxnSpPr>
          <p:nvPr/>
        </p:nvCxnSpPr>
        <p:spPr>
          <a:xfrm flipV="1">
            <a:off x="5568420" y="3234760"/>
            <a:ext cx="587912" cy="17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stCxn id="5" idx="3"/>
            <a:endCxn id="6" idx="1"/>
          </p:cNvCxnSpPr>
          <p:nvPr/>
        </p:nvCxnSpPr>
        <p:spPr>
          <a:xfrm>
            <a:off x="2879931" y="3228343"/>
            <a:ext cx="288430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6" idx="3"/>
            <a:endCxn id="8" idx="1"/>
          </p:cNvCxnSpPr>
          <p:nvPr/>
        </p:nvCxnSpPr>
        <p:spPr>
          <a:xfrm>
            <a:off x="3773045" y="3228343"/>
            <a:ext cx="303332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>
            <a:stCxn id="8" idx="3"/>
            <a:endCxn id="9" idx="1"/>
          </p:cNvCxnSpPr>
          <p:nvPr/>
        </p:nvCxnSpPr>
        <p:spPr>
          <a:xfrm>
            <a:off x="4681061" y="3228343"/>
            <a:ext cx="282675" cy="659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Rectangle 23"/>
          <p:cNvSpPr/>
          <p:nvPr/>
        </p:nvSpPr>
        <p:spPr>
          <a:xfrm flipH="1">
            <a:off x="6156332" y="2428455"/>
            <a:ext cx="148738" cy="161260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26" name="Straight Arrow Connector 25"/>
          <p:cNvCxnSpPr>
            <a:stCxn id="24" idx="1"/>
            <a:endCxn id="11" idx="1"/>
          </p:cNvCxnSpPr>
          <p:nvPr/>
        </p:nvCxnSpPr>
        <p:spPr>
          <a:xfrm flipV="1">
            <a:off x="6305070" y="3228343"/>
            <a:ext cx="517947" cy="641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>
            <a:endCxn id="5" idx="2"/>
          </p:cNvCxnSpPr>
          <p:nvPr/>
        </p:nvCxnSpPr>
        <p:spPr>
          <a:xfrm flipH="1" flipV="1">
            <a:off x="2577589" y="3449569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470703" y="3456163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361091" y="3456163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5299290" y="3448009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TextBox 35"/>
          <p:cNvSpPr txBox="1"/>
          <p:nvPr/>
        </p:nvSpPr>
        <p:spPr>
          <a:xfrm>
            <a:off x="2506237" y="4041064"/>
            <a:ext cx="3023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dirty="0"/>
              <a:t>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66425" y="4041064"/>
            <a:ext cx="5097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like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924711" y="4041064"/>
            <a:ext cx="8459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dirty="0"/>
              <a:t>playing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93883" y="4084218"/>
            <a:ext cx="12435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basketball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7129756" y="2550875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8012096" y="2550875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8934751" y="2571259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9820642" y="2550875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Arrow Connector 46"/>
          <p:cNvCxnSpPr>
            <a:stCxn id="11" idx="3"/>
            <a:endCxn id="10" idx="1"/>
          </p:cNvCxnSpPr>
          <p:nvPr/>
        </p:nvCxnSpPr>
        <p:spPr>
          <a:xfrm flipV="1">
            <a:off x="7427701" y="3226783"/>
            <a:ext cx="302786" cy="156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48"/>
          <p:cNvCxnSpPr>
            <a:stCxn id="10" idx="3"/>
            <a:endCxn id="12" idx="1"/>
          </p:cNvCxnSpPr>
          <p:nvPr/>
        </p:nvCxnSpPr>
        <p:spPr>
          <a:xfrm>
            <a:off x="8335171" y="3226783"/>
            <a:ext cx="294960" cy="815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/>
          <p:cNvCxnSpPr>
            <a:stCxn id="12" idx="3"/>
            <a:endCxn id="13" idx="1"/>
          </p:cNvCxnSpPr>
          <p:nvPr/>
        </p:nvCxnSpPr>
        <p:spPr>
          <a:xfrm>
            <a:off x="9234815" y="3234937"/>
            <a:ext cx="288038" cy="72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TextBox 55"/>
          <p:cNvSpPr txBox="1"/>
          <p:nvPr/>
        </p:nvSpPr>
        <p:spPr>
          <a:xfrm>
            <a:off x="6938144" y="2185801"/>
            <a:ext cx="4545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我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25849" y="2181545"/>
            <a:ext cx="6046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喜欢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786163" y="2207229"/>
            <a:ext cx="4545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打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572938" y="2212251"/>
            <a:ext cx="6046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篮球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0415274" y="3013115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62" name="Straight Arrow Connector 61"/>
          <p:cNvCxnSpPr>
            <a:stCxn id="13" idx="3"/>
            <a:endCxn id="60" idx="1"/>
          </p:cNvCxnSpPr>
          <p:nvPr/>
        </p:nvCxnSpPr>
        <p:spPr>
          <a:xfrm flipV="1">
            <a:off x="10127537" y="3234341"/>
            <a:ext cx="287737" cy="131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10723453" y="2550875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5" name="TextBox 64"/>
          <p:cNvSpPr txBox="1"/>
          <p:nvPr/>
        </p:nvSpPr>
        <p:spPr>
          <a:xfrm>
            <a:off x="10459518" y="2207229"/>
            <a:ext cx="6046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EOS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6330"/>
            <a:ext cx="10515600" cy="1325563"/>
          </a:xfrm>
        </p:spPr>
        <p:txBody>
          <a:bodyPr/>
          <a:lstStyle/>
          <a:p>
            <a:r>
              <a:rPr lang="en-US" dirty="0"/>
              <a:t>Beam search</a:t>
            </a:r>
          </a:p>
        </p:txBody>
      </p:sp>
      <p:pic>
        <p:nvPicPr>
          <p:cNvPr id="8" name="Picture 7" descr="A close up of a map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54" y="33640"/>
            <a:ext cx="5220929" cy="68243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6330"/>
            <a:ext cx="10515600" cy="1325563"/>
          </a:xfrm>
        </p:spPr>
        <p:txBody>
          <a:bodyPr/>
          <a:lstStyle/>
          <a:p>
            <a:r>
              <a:rPr lang="en-US" dirty="0"/>
              <a:t>Beam search(an example)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442102" y="2262788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5216" y="2262788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43232" y="2262788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30591" y="2269382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58434" y="3082102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12" name="Straight Arrow Connector 11"/>
          <p:cNvCxnSpPr>
            <a:stCxn id="7" idx="3"/>
            <a:endCxn id="16" idx="3"/>
          </p:cNvCxnSpPr>
          <p:nvPr/>
        </p:nvCxnSpPr>
        <p:spPr>
          <a:xfrm flipV="1">
            <a:off x="3735275" y="2490431"/>
            <a:ext cx="587912" cy="17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/>
          <p:cNvCxnSpPr>
            <a:stCxn id="4" idx="3"/>
            <a:endCxn id="5" idx="1"/>
          </p:cNvCxnSpPr>
          <p:nvPr/>
        </p:nvCxnSpPr>
        <p:spPr>
          <a:xfrm>
            <a:off x="1046786" y="2484014"/>
            <a:ext cx="288430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/>
          <p:cNvCxnSpPr>
            <a:stCxn id="5" idx="3"/>
            <a:endCxn id="6" idx="1"/>
          </p:cNvCxnSpPr>
          <p:nvPr/>
        </p:nvCxnSpPr>
        <p:spPr>
          <a:xfrm>
            <a:off x="1939900" y="2484014"/>
            <a:ext cx="303332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>
            <a:stCxn id="6" idx="3"/>
            <a:endCxn id="7" idx="1"/>
          </p:cNvCxnSpPr>
          <p:nvPr/>
        </p:nvCxnSpPr>
        <p:spPr>
          <a:xfrm>
            <a:off x="2847916" y="2484014"/>
            <a:ext cx="282675" cy="659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tangle 15"/>
          <p:cNvSpPr/>
          <p:nvPr/>
        </p:nvSpPr>
        <p:spPr>
          <a:xfrm flipH="1">
            <a:off x="4323187" y="1684126"/>
            <a:ext cx="148738" cy="161260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17" name="Straight Arrow Connector 16"/>
          <p:cNvCxnSpPr>
            <a:stCxn id="16" idx="1"/>
            <a:endCxn id="9" idx="1"/>
          </p:cNvCxnSpPr>
          <p:nvPr/>
        </p:nvCxnSpPr>
        <p:spPr>
          <a:xfrm>
            <a:off x="4471925" y="2490431"/>
            <a:ext cx="586509" cy="81289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endCxn id="4" idx="2"/>
          </p:cNvCxnSpPr>
          <p:nvPr/>
        </p:nvCxnSpPr>
        <p:spPr>
          <a:xfrm flipH="1" flipV="1">
            <a:off x="744444" y="2705240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1637558" y="2711834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2527946" y="2711834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466145" y="2703680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/>
          <p:cNvSpPr txBox="1"/>
          <p:nvPr/>
        </p:nvSpPr>
        <p:spPr>
          <a:xfrm>
            <a:off x="673092" y="3296735"/>
            <a:ext cx="3023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dirty="0"/>
              <a:t>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33280" y="3296735"/>
            <a:ext cx="5097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like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91566" y="3296735"/>
            <a:ext cx="8459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dirty="0"/>
              <a:t>playing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60738" y="3339889"/>
            <a:ext cx="12435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basketball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359346" y="2644688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TextBox 32"/>
          <p:cNvSpPr txBox="1"/>
          <p:nvPr/>
        </p:nvSpPr>
        <p:spPr>
          <a:xfrm>
            <a:off x="5190096" y="2207274"/>
            <a:ext cx="4545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我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290463" y="2437050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290200" y="3429000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290200" y="4403573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0</TotalTime>
  <Words>264</Words>
  <Application>Microsoft Office PowerPoint</Application>
  <PresentationFormat>宽屏</PresentationFormat>
  <Paragraphs>69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主题​​</vt:lpstr>
      <vt:lpstr>题目 Lesson-08</vt:lpstr>
      <vt:lpstr>overview</vt:lpstr>
      <vt:lpstr>Encoder decoder architecture</vt:lpstr>
      <vt:lpstr>Neural encoder-decoder(autoencoder) architecture</vt:lpstr>
      <vt:lpstr>Some applications of cnn based autoencoder</vt:lpstr>
      <vt:lpstr>Sequence to sequence</vt:lpstr>
      <vt:lpstr>Sequence to sequence( an example of MT with greedy search)</vt:lpstr>
      <vt:lpstr>Beam search</vt:lpstr>
      <vt:lpstr>Beam search(an example)</vt:lpstr>
      <vt:lpstr>Attention mechanism</vt:lpstr>
      <vt:lpstr>Attention mechanism(step by step)</vt:lpstr>
      <vt:lpstr>Contextualized word representation </vt:lpstr>
      <vt:lpstr>References:</vt:lpstr>
      <vt:lpstr>Why contextualized word representation.</vt:lpstr>
      <vt:lpstr>ELMo language model</vt:lpstr>
      <vt:lpstr>Attention is all your need. (Transformer)</vt:lpstr>
      <vt:lpstr>Transformer (Encoder)</vt:lpstr>
      <vt:lpstr>Self-Attention in detail</vt:lpstr>
      <vt:lpstr>Transformer(Decoder)</vt:lpstr>
      <vt:lpstr>GPT</vt:lpstr>
      <vt:lpstr>Masked self-attention</vt:lpstr>
      <vt:lpstr>Bert</vt:lpstr>
      <vt:lpstr>How to use Bert in other NLP tasks.</vt:lpstr>
      <vt:lpstr>From GPT to GPT2 (More parameters, more data)</vt:lpstr>
      <vt:lpstr>Comparisons</vt:lpstr>
      <vt:lpstr>Thanks for your attending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keda</cp:lastModifiedBy>
  <cp:revision>17</cp:revision>
  <dcterms:created xsi:type="dcterms:W3CDTF">2019-08-30T07:45:00Z</dcterms:created>
  <dcterms:modified xsi:type="dcterms:W3CDTF">2019-12-25T02:11:53Z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2052-11.1.0.8863</vt:lpwstr>
  </property>
</Properties>
</file>